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8" r:id="rId3"/>
    <p:sldId id="256" r:id="rId4"/>
    <p:sldId id="277" r:id="rId5"/>
    <p:sldId id="269" r:id="rId6"/>
    <p:sldId id="257" r:id="rId7"/>
    <p:sldId id="272" r:id="rId8"/>
    <p:sldId id="273" r:id="rId9"/>
    <p:sldId id="274" r:id="rId10"/>
    <p:sldId id="275" r:id="rId11"/>
    <p:sldId id="276" r:id="rId12"/>
    <p:sldId id="262" r:id="rId13"/>
    <p:sldId id="263" r:id="rId14"/>
    <p:sldId id="258" r:id="rId15"/>
    <p:sldId id="267" r:id="rId16"/>
    <p:sldId id="261" r:id="rId17"/>
    <p:sldId id="260" r:id="rId18"/>
    <p:sldId id="259" r:id="rId19"/>
    <p:sldId id="264" r:id="rId20"/>
    <p:sldId id="265" r:id="rId21"/>
    <p:sldId id="266"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8600" y="152400"/>
            <a:ext cx="8458200"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Temple </a:t>
            </a:r>
            <a:r>
              <a:rPr lang="ro-RO"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şi piramide</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3309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17585"/>
            <a:ext cx="67818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b="1" dirty="0"/>
              <a:t> Singurul organ păstrat era inima deoarece egiptenii considerau că </a:t>
            </a:r>
            <a:r>
              <a:rPr lang="vi-VN" b="1" dirty="0">
                <a:solidFill>
                  <a:srgbClr val="FF0000"/>
                </a:solidFill>
              </a:rPr>
              <a:t>inima</a:t>
            </a:r>
            <a:r>
              <a:rPr lang="vi-VN" b="1" dirty="0"/>
              <a:t>, și nu creierul, este organul gândirii. Trebuia păstrată în corp pentru ca în viața de apoi să poată sta drept mărturie pentru bunătatea celui decedat.</a:t>
            </a:r>
            <a:endParaRPr lang="en-US" b="1" dirty="0"/>
          </a:p>
        </p:txBody>
      </p:sp>
    </p:spTree>
    <p:extLst>
      <p:ext uri="{BB962C8B-B14F-4D97-AF65-F5344CB8AC3E}">
        <p14:creationId xmlns:p14="http://schemas.microsoft.com/office/powerpoint/2010/main" val="154335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28"/>
          <a:stretch/>
        </p:blipFill>
        <p:spPr>
          <a:xfrm>
            <a:off x="0" y="10550"/>
            <a:ext cx="9086938" cy="6847450"/>
          </a:xfrm>
          <a:prstGeom prst="rect">
            <a:avLst/>
          </a:prstGeom>
        </p:spPr>
      </p:pic>
      <p:sp>
        <p:nvSpPr>
          <p:cNvPr id="3" name="TextBox 2"/>
          <p:cNvSpPr txBox="1"/>
          <p:nvPr/>
        </p:nvSpPr>
        <p:spPr>
          <a:xfrm>
            <a:off x="0" y="4611231"/>
            <a:ext cx="6705600" cy="224676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sz="2000" b="1" dirty="0"/>
              <a:t>După acest pas, corpul era deshidradat prin păstrarea sa, timp de 40 de zile, într-o soluție naturală de sare. Ulterior, trupul era din nou spălat și apoi înfășurat în bandaje tratate cu rășină, carbonat de sodiu și uleiuri aromate, astfel încât ele să fie impermeabile și antimicrobice. La final, mumia era așezată în sarcofag. </a:t>
            </a:r>
          </a:p>
        </p:txBody>
      </p:sp>
    </p:spTree>
    <p:extLst>
      <p:ext uri="{BB962C8B-B14F-4D97-AF65-F5344CB8AC3E}">
        <p14:creationId xmlns:p14="http://schemas.microsoft.com/office/powerpoint/2010/main" val="338402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657600" y="304800"/>
            <a:ext cx="5181600" cy="1846659"/>
          </a:xfrm>
          <a:prstGeom prst="rect">
            <a:avLst/>
          </a:prstGeom>
          <a:noFill/>
        </p:spPr>
        <p:txBody>
          <a:bodyPr wrap="square" rtlCol="0">
            <a:spAutoFit/>
          </a:bodyPr>
          <a:lstStyle/>
          <a:p>
            <a:r>
              <a:rPr lang="ro-RO"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început</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au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fost</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construite</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piramide</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mai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mici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în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trepte</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numite</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a:ln w="18415" cmpd="sng">
                  <a:solidFill>
                    <a:srgbClr val="FFFFFF"/>
                  </a:solidFill>
                  <a:prstDash val="solid"/>
                </a:ln>
                <a:solidFill>
                  <a:srgbClr val="FFFFFF"/>
                </a:solidFill>
                <a:effectLst>
                  <a:outerShdw blurRad="63500" dir="3600000" algn="tl" rotWithShape="0">
                    <a:srgbClr val="000000">
                      <a:alpha val="70000"/>
                    </a:srgbClr>
                  </a:outerShdw>
                </a:effectLst>
              </a:rPr>
              <a:t>mastaba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În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interiorul</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lor</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se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afla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mormântul</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faraonului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en-US" dirty="0"/>
          </a:p>
        </p:txBody>
      </p:sp>
    </p:spTree>
    <p:extLst>
      <p:ext uri="{BB962C8B-B14F-4D97-AF65-F5344CB8AC3E}">
        <p14:creationId xmlns:p14="http://schemas.microsoft.com/office/powerpoint/2010/main" val="1873084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7585"/>
            <a:ext cx="8534400" cy="1938992"/>
          </a:xfrm>
          <a:prstGeom prst="rect">
            <a:avLst/>
          </a:prstGeom>
          <a:noFill/>
        </p:spPr>
        <p:txBody>
          <a:bodyPr wrap="square" rtlCol="0">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Marea piramidă a faraonului </a:t>
            </a:r>
            <a:r>
              <a:rPr lang="vi-VN" sz="2400" b="1" dirty="0">
                <a:ln w="18415" cmpd="sng">
                  <a:solidFill>
                    <a:srgbClr val="FFFFFF"/>
                  </a:solidFill>
                  <a:prstDash val="solid"/>
                </a:ln>
                <a:solidFill>
                  <a:srgbClr val="FFFF00"/>
                </a:solidFill>
                <a:effectLst>
                  <a:outerShdw blurRad="63500" dir="3600000" algn="tl" rotWithShape="0">
                    <a:srgbClr val="000000">
                      <a:alpha val="70000"/>
                    </a:srgbClr>
                  </a:outerShdw>
                </a:effectLst>
              </a:rPr>
              <a:t>Keops</a:t>
            </a:r>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de pe platoul Gizeh din Egipt, se numără printre cele șapte minuni ale lumii antice. Alături de ea se înalță piramidele faraonilor </a:t>
            </a:r>
            <a:r>
              <a:rPr lang="vi-VN" sz="2400" b="1" dirty="0">
                <a:ln w="18415" cmpd="sng">
                  <a:solidFill>
                    <a:srgbClr val="FFFFFF"/>
                  </a:solidFill>
                  <a:prstDash val="solid"/>
                </a:ln>
                <a:solidFill>
                  <a:srgbClr val="FFFF00"/>
                </a:solidFill>
                <a:effectLst>
                  <a:outerShdw blurRad="63500" dir="3600000" algn="tl" rotWithShape="0">
                    <a:srgbClr val="000000">
                      <a:alpha val="70000"/>
                    </a:srgbClr>
                  </a:outerShdw>
                </a:effectLst>
              </a:rPr>
              <a:t>Kefren</a:t>
            </a:r>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și </a:t>
            </a:r>
            <a:r>
              <a:rPr lang="vi-VN" sz="2400" b="1"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Mikerinos</a:t>
            </a:r>
            <a:r>
              <a:rPr lang="ro-RO"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2400" dirty="0">
              <a:solidFill>
                <a:srgbClr val="FFFF00"/>
              </a:solidFill>
            </a:endParaRPr>
          </a:p>
        </p:txBody>
      </p:sp>
    </p:spTree>
    <p:extLst>
      <p:ext uri="{BB962C8B-B14F-4D97-AF65-F5344CB8AC3E}">
        <p14:creationId xmlns:p14="http://schemas.microsoft.com/office/powerpoint/2010/main" val="182058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18"/>
            <a:ext cx="9144000" cy="6858000"/>
          </a:xfrm>
          <a:prstGeom prst="rect">
            <a:avLst/>
          </a:prstGeom>
        </p:spPr>
      </p:pic>
      <p:sp>
        <p:nvSpPr>
          <p:cNvPr id="3" name="TextBox 2"/>
          <p:cNvSpPr txBox="1"/>
          <p:nvPr/>
        </p:nvSpPr>
        <p:spPr>
          <a:xfrm>
            <a:off x="152400" y="228600"/>
            <a:ext cx="2133600" cy="1600438"/>
          </a:xfrm>
          <a:prstGeom prst="rect">
            <a:avLst/>
          </a:prstGeom>
          <a:noFill/>
        </p:spPr>
        <p:txBody>
          <a:bodyPr wrap="square" rtlCol="0">
            <a:spAutoFit/>
          </a:bodyPr>
          <a:lstStyle/>
          <a:p>
            <a:r>
              <a:rPr lang="ro-RO"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a:t>
            </a:r>
            <a:r>
              <a:rPr lang="en-US" sz="40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tuia</a:t>
            </a:r>
            <a:r>
              <a:rPr lang="en-US"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Sfinxului</a:t>
            </a:r>
            <a:endParaRPr lang="en-US"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dirty="0"/>
          </a:p>
        </p:txBody>
      </p:sp>
    </p:spTree>
    <p:extLst>
      <p:ext uri="{BB962C8B-B14F-4D97-AF65-F5344CB8AC3E}">
        <p14:creationId xmlns:p14="http://schemas.microsoft.com/office/powerpoint/2010/main" val="84061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5"/>
            <a:ext cx="9130940" cy="6840415"/>
          </a:xfrm>
          <a:prstGeom prst="rect">
            <a:avLst/>
          </a:prstGeom>
        </p:spPr>
      </p:pic>
    </p:spTree>
    <p:extLst>
      <p:ext uri="{BB962C8B-B14F-4D97-AF65-F5344CB8AC3E}">
        <p14:creationId xmlns:p14="http://schemas.microsoft.com/office/powerpoint/2010/main" val="133272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2590800" cy="51084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32117"/>
            <a:ext cx="2286000" cy="56887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571301"/>
            <a:ext cx="3886200" cy="2190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124200" y="3200400"/>
            <a:ext cx="3429000" cy="3046988"/>
          </a:xfrm>
          <a:prstGeom prst="rect">
            <a:avLst/>
          </a:prstGeom>
          <a:noFill/>
        </p:spPr>
        <p:txBody>
          <a:bodyPr wrap="square" rtlCol="0">
            <a:spAutoFit/>
          </a:bodyPr>
          <a:lstStyle/>
          <a:p>
            <a:r>
              <a:rPr lang="en-US" sz="4800" b="1" dirty="0" err="1" smtClean="0">
                <a:ln w="17780" cmpd="sng">
                  <a:solidFill>
                    <a:srgbClr val="FFFFFF"/>
                  </a:solidFill>
                  <a:prstDash val="solid"/>
                  <a:miter lim="800000"/>
                </a:ln>
                <a:solidFill>
                  <a:schemeClr val="tx1">
                    <a:lumMod val="85000"/>
                    <a:lumOff val="15000"/>
                  </a:schemeClr>
                </a:solidFill>
                <a:effectLst>
                  <a:outerShdw blurRad="50800" algn="tl" rotWithShape="0">
                    <a:srgbClr val="000000"/>
                  </a:outerShdw>
                </a:effectLst>
              </a:rPr>
              <a:t>Ochiul</a:t>
            </a:r>
            <a:r>
              <a:rPr lang="en-US" sz="4800" b="1" dirty="0" smtClean="0">
                <a:ln w="17780" cmpd="sng">
                  <a:solidFill>
                    <a:srgbClr val="FFFFFF"/>
                  </a:solidFill>
                  <a:prstDash val="solid"/>
                  <a:miter lim="800000"/>
                </a:ln>
                <a:solidFill>
                  <a:schemeClr val="tx1">
                    <a:lumMod val="85000"/>
                    <a:lumOff val="15000"/>
                  </a:schemeClr>
                </a:solidFill>
                <a:effectLst>
                  <a:outerShdw blurRad="50800" algn="tl" rotWithShape="0">
                    <a:srgbClr val="000000"/>
                  </a:outerShdw>
                </a:effectLst>
              </a:rPr>
              <a:t> </a:t>
            </a:r>
            <a:r>
              <a:rPr lang="en-US" sz="4800" b="1" dirty="0" err="1" smtClean="0">
                <a:ln w="17780" cmpd="sng">
                  <a:solidFill>
                    <a:srgbClr val="FFFFFF"/>
                  </a:solidFill>
                  <a:prstDash val="solid"/>
                  <a:miter lim="800000"/>
                </a:ln>
                <a:solidFill>
                  <a:schemeClr val="tx1">
                    <a:lumMod val="85000"/>
                    <a:lumOff val="15000"/>
                  </a:schemeClr>
                </a:solidFill>
                <a:effectLst>
                  <a:outerShdw blurRad="50800" algn="tl" rotWithShape="0">
                    <a:srgbClr val="000000"/>
                  </a:outerShdw>
                </a:effectLst>
              </a:rPr>
              <a:t>lui</a:t>
            </a:r>
            <a:r>
              <a:rPr lang="en-US" sz="4800" b="1" dirty="0" smtClean="0">
                <a:ln w="17780" cmpd="sng">
                  <a:solidFill>
                    <a:srgbClr val="FFFFFF"/>
                  </a:solidFill>
                  <a:prstDash val="solid"/>
                  <a:miter lim="800000"/>
                </a:ln>
                <a:solidFill>
                  <a:schemeClr val="tx1">
                    <a:lumMod val="85000"/>
                    <a:lumOff val="15000"/>
                  </a:schemeClr>
                </a:solidFill>
                <a:effectLst>
                  <a:outerShdw blurRad="50800" algn="tl" rotWithShape="0">
                    <a:srgbClr val="000000"/>
                  </a:outerShdw>
                </a:effectLst>
              </a:rPr>
              <a:t> Horus </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Protec</a:t>
            </a:r>
            <a:r>
              <a:rPr lang="ro-RO"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ţia zeilor</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601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 y="0"/>
            <a:ext cx="9144000" cy="6858000"/>
          </a:xfrm>
          <a:prstGeom prst="rect">
            <a:avLst/>
          </a:prstGeom>
        </p:spPr>
      </p:pic>
      <p:sp>
        <p:nvSpPr>
          <p:cNvPr id="3" name="TextBox 2"/>
          <p:cNvSpPr txBox="1"/>
          <p:nvPr/>
        </p:nvSpPr>
        <p:spPr>
          <a:xfrm>
            <a:off x="228600" y="1371600"/>
            <a:ext cx="3124200" cy="4708981"/>
          </a:xfrm>
          <a:prstGeom prst="rect">
            <a:avLst/>
          </a:prstGeom>
          <a:noFill/>
        </p:spPr>
        <p:txBody>
          <a:bodyPr wrap="square" rtlCol="0">
            <a:spAutoFit/>
          </a:bodyPr>
          <a:lstStyle/>
          <a:p>
            <a:r>
              <a:rPr lang="pt-BR" sz="6000" b="1" dirty="0">
                <a:ln w="10541" cmpd="sng">
                  <a:solidFill>
                    <a:schemeClr val="accent1">
                      <a:shade val="88000"/>
                      <a:satMod val="110000"/>
                    </a:schemeClr>
                  </a:solidFill>
                  <a:prstDash val="solid"/>
                </a:ln>
                <a:solidFill>
                  <a:srgbClr val="FF0000"/>
                </a:solidFill>
              </a:rPr>
              <a:t>Ra </a:t>
            </a:r>
            <a:r>
              <a:rPr lang="pt-BR"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(sau Re) - Soarele, zeul </a:t>
            </a:r>
            <a:r>
              <a:rPr lang="pt-BR"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principal</a:t>
            </a:r>
            <a:endParaRPr lang="pt-BR"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32931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943600" y="1295400"/>
            <a:ext cx="2743200" cy="2554545"/>
          </a:xfrm>
          <a:prstGeom prst="rect">
            <a:avLst/>
          </a:prstGeom>
          <a:noFill/>
        </p:spPr>
        <p:txBody>
          <a:bodyPr wrap="square" rtlCol="0">
            <a:spAutoFit/>
          </a:bodyPr>
          <a:lstStyle/>
          <a:p>
            <a:r>
              <a:rPr lang="en-US" sz="4000" b="1" dirty="0">
                <a:ln w="10541" cmpd="sng">
                  <a:solidFill>
                    <a:schemeClr val="accent1">
                      <a:shade val="88000"/>
                      <a:satMod val="110000"/>
                    </a:schemeClr>
                  </a:solidFill>
                  <a:prstDash val="solid"/>
                </a:ln>
                <a:solidFill>
                  <a:srgbClr val="FF0000"/>
                </a:solidFill>
              </a:rPr>
              <a:t>Osiris</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Zeul</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agriculturii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și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al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vieții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veșnice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4829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410200" y="1371600"/>
            <a:ext cx="3124200" cy="2800767"/>
          </a:xfrm>
          <a:prstGeom prst="rect">
            <a:avLst/>
          </a:prstGeom>
          <a:noFill/>
        </p:spPr>
        <p:txBody>
          <a:bodyPr wrap="square" rtlCol="0">
            <a:spAutoFit/>
          </a:bodyPr>
          <a:lstStyle/>
          <a:p>
            <a:r>
              <a:rPr lang="vi-VN" sz="4400" b="1" dirty="0">
                <a:ln w="10541" cmpd="sng">
                  <a:solidFill>
                    <a:schemeClr val="accent1">
                      <a:shade val="88000"/>
                      <a:satMod val="110000"/>
                    </a:schemeClr>
                  </a:solidFill>
                  <a:prstDash val="solid"/>
                </a:ln>
                <a:solidFill>
                  <a:srgbClr val="FF0000"/>
                </a:solidFill>
              </a:rPr>
              <a:t>Isis </a:t>
            </a:r>
            <a:r>
              <a:rPr lang="vi-VN"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Zeița căsătoriei, soția lui </a:t>
            </a:r>
            <a:r>
              <a:rPr lang="vi-V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Osiris</a:t>
            </a:r>
            <a:endParaRPr lang="vi-VN"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6888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638800" y="152400"/>
            <a:ext cx="289560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Zigguratul</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din Ur</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09755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105400" y="1295400"/>
            <a:ext cx="3657600" cy="3785652"/>
          </a:xfrm>
          <a:prstGeom prst="rect">
            <a:avLst/>
          </a:prstGeom>
          <a:noFill/>
        </p:spPr>
        <p:txBody>
          <a:bodyPr wrap="square" rtlCol="0">
            <a:spAutoFit/>
          </a:bodyPr>
          <a:lstStyle/>
          <a:p>
            <a:r>
              <a:rPr lang="en-US" sz="4800" b="1" dirty="0">
                <a:ln w="10541" cmpd="sng">
                  <a:solidFill>
                    <a:schemeClr val="accent1">
                      <a:shade val="88000"/>
                      <a:satMod val="110000"/>
                    </a:schemeClr>
                  </a:solidFill>
                  <a:prstDash val="solid"/>
                </a:ln>
                <a:solidFill>
                  <a:srgbClr val="FF0000"/>
                </a:solidFill>
              </a:rPr>
              <a:t>Horus</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protectorul</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Egiptului</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și</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al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faraonului</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regelui</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532245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800600" y="1066800"/>
            <a:ext cx="3657600" cy="4247317"/>
          </a:xfrm>
          <a:prstGeom prst="rect">
            <a:avLst/>
          </a:prstGeom>
          <a:noFill/>
        </p:spPr>
        <p:txBody>
          <a:bodyPr wrap="square" rtlCol="0">
            <a:spAutoFit/>
          </a:bodyPr>
          <a:lstStyle/>
          <a:p>
            <a:r>
              <a:rPr lang="en-US" sz="5400" b="1" dirty="0" err="1">
                <a:ln w="10541" cmpd="sng">
                  <a:solidFill>
                    <a:schemeClr val="accent1">
                      <a:shade val="88000"/>
                      <a:satMod val="110000"/>
                    </a:schemeClr>
                  </a:solidFill>
                  <a:prstDash val="solid"/>
                </a:ln>
                <a:solidFill>
                  <a:srgbClr val="FF0000"/>
                </a:solidFill>
              </a:rPr>
              <a:t>Hathor</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Zeița</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frumuseții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și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dragostei</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0979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4829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025" y="2057400"/>
            <a:ext cx="3228975" cy="47794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512" y="118932"/>
            <a:ext cx="3000000" cy="1885714"/>
          </a:xfrm>
          <a:prstGeom prst="rect">
            <a:avLst/>
          </a:prstGeom>
        </p:spPr>
      </p:pic>
      <p:sp>
        <p:nvSpPr>
          <p:cNvPr id="7" name="TextBox 6"/>
          <p:cNvSpPr txBox="1"/>
          <p:nvPr/>
        </p:nvSpPr>
        <p:spPr>
          <a:xfrm>
            <a:off x="228600" y="4829175"/>
            <a:ext cx="5686425" cy="1815882"/>
          </a:xfrm>
          <a:prstGeom prst="rect">
            <a:avLst/>
          </a:prstGeom>
          <a:noFill/>
        </p:spPr>
        <p:txBody>
          <a:bodyPr wrap="square" rtlCol="0">
            <a:spAutoFit/>
          </a:bodyPr>
          <a:lstStyle/>
          <a:p>
            <a:r>
              <a:rPr lang="vi-VN" sz="1400" b="1" dirty="0"/>
              <a:t>a. Privește cu atenție </a:t>
            </a:r>
            <a:r>
              <a:rPr lang="vi-VN" sz="1400" b="1" dirty="0">
                <a:solidFill>
                  <a:srgbClr val="FF0000"/>
                </a:solidFill>
              </a:rPr>
              <a:t>imaginea 1</a:t>
            </a:r>
            <a:r>
              <a:rPr lang="vi-VN" sz="1400" b="1" dirty="0"/>
              <a:t> și planul Templului de la Edfu, din </a:t>
            </a:r>
            <a:r>
              <a:rPr lang="vi-VN" sz="1400" b="1" dirty="0">
                <a:solidFill>
                  <a:srgbClr val="FF0000"/>
                </a:solidFill>
              </a:rPr>
              <a:t>imagi nea 2. </a:t>
            </a:r>
            <a:r>
              <a:rPr lang="vi-VN" sz="1400" b="1" dirty="0"/>
              <a:t>Scrie pe caiet cifrele care indică, pe plan, elementele de construcție marcate cu literele </a:t>
            </a:r>
            <a:r>
              <a:rPr lang="vi-VN" sz="1400" b="1" dirty="0">
                <a:solidFill>
                  <a:srgbClr val="FF0066"/>
                </a:solidFill>
              </a:rPr>
              <a:t>A </a:t>
            </a:r>
            <a:r>
              <a:rPr lang="vi-VN" sz="1400" b="1" dirty="0"/>
              <a:t>și </a:t>
            </a:r>
            <a:r>
              <a:rPr lang="vi-VN" sz="1400" b="1" dirty="0">
                <a:solidFill>
                  <a:srgbClr val="FF0066"/>
                </a:solidFill>
              </a:rPr>
              <a:t>B</a:t>
            </a:r>
            <a:r>
              <a:rPr lang="vi-VN" sz="1400" b="1" dirty="0"/>
              <a:t>, din </a:t>
            </a:r>
            <a:r>
              <a:rPr lang="vi-VN" sz="1400" b="1" dirty="0">
                <a:solidFill>
                  <a:srgbClr val="FF0000"/>
                </a:solidFill>
              </a:rPr>
              <a:t>imaginea 1</a:t>
            </a:r>
            <a:r>
              <a:rPr lang="vi-VN" sz="1400" b="1" dirty="0"/>
              <a:t>.</a:t>
            </a:r>
            <a:r>
              <a:rPr lang="vi-VN" sz="1400" b="1" dirty="0"/>
              <a:t/>
            </a:r>
            <a:br>
              <a:rPr lang="vi-VN" sz="1400" b="1" dirty="0"/>
            </a:br>
            <a:r>
              <a:rPr lang="vi-VN" sz="1400" b="1" dirty="0"/>
              <a:t>b. De ce crezi că, în interiorul templului, era păstrată </a:t>
            </a:r>
            <a:r>
              <a:rPr lang="vi-VN" sz="1400" b="1" i="1" dirty="0">
                <a:solidFill>
                  <a:schemeClr val="accent5">
                    <a:lumMod val="50000"/>
                  </a:schemeClr>
                </a:solidFill>
              </a:rPr>
              <a:t>barca sacră </a:t>
            </a:r>
            <a:r>
              <a:rPr lang="vi-VN" sz="1400" b="1" dirty="0"/>
              <a:t>a zeului? În opinia ta, ce simboliza aceasta pentru egipteni?</a:t>
            </a:r>
            <a:r>
              <a:rPr lang="vi-VN" sz="1400" b="1" dirty="0"/>
              <a:t/>
            </a:r>
            <a:br>
              <a:rPr lang="vi-VN" sz="1400" b="1" dirty="0"/>
            </a:br>
            <a:r>
              <a:rPr lang="vi-VN" sz="1400" b="1" dirty="0"/>
              <a:t>c. Pentru ce erau necesare dările (sau ofrandele) aduse de locuitori la templu?</a:t>
            </a:r>
            <a:endParaRPr lang="en-US" sz="1400" b="1" dirty="0"/>
          </a:p>
        </p:txBody>
      </p:sp>
      <p:sp>
        <p:nvSpPr>
          <p:cNvPr id="8" name="TextBox 7"/>
          <p:cNvSpPr txBox="1"/>
          <p:nvPr/>
        </p:nvSpPr>
        <p:spPr>
          <a:xfrm>
            <a:off x="6172200" y="118932"/>
            <a:ext cx="4572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o-RO" b="1" dirty="0" smtClean="0">
                <a:solidFill>
                  <a:srgbClr val="FF0000"/>
                </a:solidFill>
              </a:rPr>
              <a:t>1</a:t>
            </a:r>
            <a:endParaRPr lang="en-US" b="1" dirty="0">
              <a:solidFill>
                <a:srgbClr val="FF0000"/>
              </a:solidFill>
            </a:endParaRPr>
          </a:p>
        </p:txBody>
      </p:sp>
      <p:sp>
        <p:nvSpPr>
          <p:cNvPr id="9" name="TextBox 8"/>
          <p:cNvSpPr txBox="1"/>
          <p:nvPr/>
        </p:nvSpPr>
        <p:spPr>
          <a:xfrm>
            <a:off x="8485959" y="6330823"/>
            <a:ext cx="4572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o-RO"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420723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381000"/>
            <a:ext cx="2971800" cy="1569660"/>
          </a:xfrm>
          <a:prstGeom prst="rect">
            <a:avLst/>
          </a:prstGeom>
          <a:noFill/>
        </p:spPr>
        <p:txBody>
          <a:bodyPr wrap="square" rtlCol="0">
            <a:spAutoFit/>
          </a:bodyPr>
          <a:lstStyle/>
          <a:p>
            <a:r>
              <a:rPr lang="en-US" sz="4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Templul</a:t>
            </a:r>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Luxor</a:t>
            </a: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05013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7" y="0"/>
            <a:ext cx="9134623" cy="6858000"/>
          </a:xfrm>
          <a:prstGeom prst="rect">
            <a:avLst/>
          </a:prstGeom>
        </p:spPr>
      </p:pic>
      <p:sp>
        <p:nvSpPr>
          <p:cNvPr id="5" name="TextBox 4"/>
          <p:cNvSpPr txBox="1"/>
          <p:nvPr/>
        </p:nvSpPr>
        <p:spPr>
          <a:xfrm>
            <a:off x="9377" y="57834"/>
            <a:ext cx="6629400" cy="646331"/>
          </a:xfrm>
          <a:prstGeom prst="rect">
            <a:avLst/>
          </a:prstGeom>
          <a:noFill/>
        </p:spPr>
        <p:txBody>
          <a:bodyPr wrap="square" rtlCol="0">
            <a:spAutoFit/>
          </a:bodyPr>
          <a:lstStyle/>
          <a:p>
            <a:r>
              <a:rPr lang="ro-RO"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Templul lui Amon Ra de la Karnak</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3822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7585"/>
            <a:ext cx="9125243" cy="6869694"/>
          </a:xfrm>
          <a:prstGeom prst="rect">
            <a:avLst/>
          </a:prstGeom>
        </p:spPr>
      </p:pic>
    </p:spTree>
    <p:extLst>
      <p:ext uri="{BB962C8B-B14F-4D97-AF65-F5344CB8AC3E}">
        <p14:creationId xmlns:p14="http://schemas.microsoft.com/office/powerpoint/2010/main" val="261922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8"/>
            <a:ext cx="9144000" cy="6858000"/>
          </a:xfrm>
          <a:prstGeom prst="rect">
            <a:avLst/>
          </a:prstGeom>
        </p:spPr>
      </p:pic>
    </p:spTree>
    <p:extLst>
      <p:ext uri="{BB962C8B-B14F-4D97-AF65-F5344CB8AC3E}">
        <p14:creationId xmlns:p14="http://schemas.microsoft.com/office/powerpoint/2010/main" val="173406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
            <a:ext cx="9128844" cy="6840416"/>
          </a:xfrm>
          <a:prstGeom prst="rect">
            <a:avLst/>
          </a:prstGeom>
        </p:spPr>
      </p:pic>
      <p:sp>
        <p:nvSpPr>
          <p:cNvPr id="3" name="TextBox 2"/>
          <p:cNvSpPr txBox="1"/>
          <p:nvPr/>
        </p:nvSpPr>
        <p:spPr>
          <a:xfrm>
            <a:off x="3124200" y="17584"/>
            <a:ext cx="6004644" cy="1754326"/>
          </a:xfrm>
          <a:prstGeom prst="rect">
            <a:avLst/>
          </a:prstGeom>
          <a:noFill/>
        </p:spPr>
        <p:txBody>
          <a:bodyPr wrap="square" rtlCol="0">
            <a:spAutoFit/>
          </a:bodyPr>
          <a:lstStyle/>
          <a:p>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rPr>
              <a:t>Mumificarea artificială a fost modalitatea prin care egiptenii încercau, astfel, să păstreze corpul uman intact pentru veșnicie. Deși ei nu au fost singurii care au încercat o astfel de conservare artificială, au fost singurii dintre popoarele antice care făceau asta din motive religioase</a:t>
            </a:r>
            <a:r>
              <a:rPr lang="vi-VN" b="1" dirty="0" smtClean="0"/>
              <a:t>.</a:t>
            </a:r>
            <a:endParaRPr lang="vi-VN" b="1" dirty="0"/>
          </a:p>
        </p:txBody>
      </p:sp>
    </p:spTree>
    <p:extLst>
      <p:ext uri="{BB962C8B-B14F-4D97-AF65-F5344CB8AC3E}">
        <p14:creationId xmlns:p14="http://schemas.microsoft.com/office/powerpoint/2010/main" val="64146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5" y="35169"/>
            <a:ext cx="9163461" cy="6822831"/>
          </a:xfrm>
          <a:prstGeom prst="rect">
            <a:avLst/>
          </a:prstGeom>
        </p:spPr>
      </p:pic>
      <p:sp>
        <p:nvSpPr>
          <p:cNvPr id="3" name="TextBox 2"/>
          <p:cNvSpPr txBox="1"/>
          <p:nvPr/>
        </p:nvSpPr>
        <p:spPr>
          <a:xfrm>
            <a:off x="-12895" y="5226784"/>
            <a:ext cx="6096000" cy="16312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vi-VN" sz="2000" b="1" dirty="0"/>
              <a:t>Până de curând, se credea că mumificarea a fost integrată ritualurilor funerare egiptene cândva în jurul anului 3400 î.Hr., dar studii recente au arătat că e posibil ca practica să fie cu mult mai veche, datând chiar din mileniul V î.Hr</a:t>
            </a:r>
            <a:r>
              <a:rPr lang="vi-VN" sz="2000" b="1" dirty="0" smtClean="0"/>
              <a:t>.</a:t>
            </a:r>
            <a:endParaRPr lang="vi-VN" sz="2000" b="1" dirty="0"/>
          </a:p>
        </p:txBody>
      </p:sp>
    </p:spTree>
    <p:extLst>
      <p:ext uri="{BB962C8B-B14F-4D97-AF65-F5344CB8AC3E}">
        <p14:creationId xmlns:p14="http://schemas.microsoft.com/office/powerpoint/2010/main" val="343530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248" cy="6858000"/>
          </a:xfrm>
          <a:prstGeom prst="rect">
            <a:avLst/>
          </a:prstGeom>
        </p:spPr>
      </p:pic>
      <p:sp>
        <p:nvSpPr>
          <p:cNvPr id="3" name="TextBox 2"/>
          <p:cNvSpPr txBox="1"/>
          <p:nvPr/>
        </p:nvSpPr>
        <p:spPr>
          <a:xfrm>
            <a:off x="0" y="0"/>
            <a:ext cx="6324600" cy="2031325"/>
          </a:xfrm>
          <a:prstGeom prst="rect">
            <a:avLst/>
          </a:prstGeom>
          <a:noFill/>
        </p:spPr>
        <p:txBody>
          <a:bodyPr wrap="square" rtlCol="0">
            <a:spAutoFit/>
          </a:bodyPr>
          <a:lstStyle/>
          <a:p>
            <a:r>
              <a:rPr lang="vi-VN" b="1" dirty="0">
                <a:solidFill>
                  <a:schemeClr val="bg1"/>
                </a:solidFill>
              </a:rPr>
              <a:t>Mai întâi, creierul persoanei decedate era extras pe nas, cu ajutorul unei tije, iar cutia craniană era umplută cu o soluție pentru a elimina toate resturile organice și bacteriile. Apoi erau scoase din abdomen toate organele – care erau uneori conservate separat, iar cavitatea abdominală era curățată cu o infuzie de ierburi și condimente.</a:t>
            </a:r>
            <a:endParaRPr lang="en-US" b="1" dirty="0">
              <a:solidFill>
                <a:schemeClr val="bg1"/>
              </a:solidFill>
            </a:endParaRPr>
          </a:p>
        </p:txBody>
      </p:sp>
    </p:spTree>
    <p:extLst>
      <p:ext uri="{BB962C8B-B14F-4D97-AF65-F5344CB8AC3E}">
        <p14:creationId xmlns:p14="http://schemas.microsoft.com/office/powerpoint/2010/main" val="3570562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338</Words>
  <Application>Microsoft Office PowerPoint</Application>
  <PresentationFormat>On-screen Show (4:3)</PresentationFormat>
  <Paragraphs>21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Mihai1606</dc:creator>
  <cp:lastModifiedBy>Mihai1606</cp:lastModifiedBy>
  <cp:revision>8</cp:revision>
  <dcterms:created xsi:type="dcterms:W3CDTF">2006-08-16T00:00:00Z</dcterms:created>
  <dcterms:modified xsi:type="dcterms:W3CDTF">2020-11-01T09:26:49Z</dcterms:modified>
</cp:coreProperties>
</file>