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446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Constituţiile din perioada intebelică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9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7" y="31652"/>
            <a:ext cx="9068972" cy="36009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o-R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PRINCIPII</a:t>
            </a:r>
          </a:p>
          <a:p>
            <a:pPr marL="285750" indent="-285750">
              <a:buFontTx/>
              <a:buChar char="-"/>
            </a:pPr>
            <a:r>
              <a:rPr lang="ro-RO" sz="2800" dirty="0"/>
              <a:t>p</a:t>
            </a:r>
            <a:r>
              <a:rPr lang="ro-RO" sz="2800" dirty="0" smtClean="0"/>
              <a:t>rincipiul supremaţiei regelui;</a:t>
            </a:r>
          </a:p>
          <a:p>
            <a:pPr marL="285750" indent="-285750">
              <a:buFontTx/>
              <a:buChar char="-"/>
            </a:pPr>
            <a:r>
              <a:rPr lang="ro-RO" sz="2800" dirty="0"/>
              <a:t>e</a:t>
            </a:r>
            <a:r>
              <a:rPr lang="ro-RO" sz="2800" dirty="0" smtClean="0"/>
              <a:t>rau </a:t>
            </a:r>
            <a:r>
              <a:rPr lang="ro-RO" sz="2800" i="1" dirty="0" smtClean="0"/>
              <a:t>desfiinţate</a:t>
            </a:r>
            <a:r>
              <a:rPr lang="ro-RO" sz="2800" dirty="0" smtClean="0"/>
              <a:t> următoarele principii: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o-RO" sz="2800" dirty="0" smtClean="0"/>
              <a:t>principiul suveranităţii poporului;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o-RO" sz="2800" dirty="0" smtClean="0"/>
              <a:t>principiul separării puterilor în stat – </a:t>
            </a:r>
            <a:r>
              <a:rPr lang="ro-RO" sz="2800" i="1" dirty="0" smtClean="0"/>
              <a:t>regele devenea şeful statului</a:t>
            </a:r>
            <a:r>
              <a:rPr lang="ro-RO" sz="2800" dirty="0" smtClean="0"/>
              <a:t>, deţinea puterea executivă exercitată prin guvern, puterea legislativă exercitată prin reprezentanţa naţională (parlamentul </a:t>
            </a:r>
            <a:r>
              <a:rPr lang="en-US" sz="2800" dirty="0" smtClean="0"/>
              <a:t>=</a:t>
            </a:r>
            <a:r>
              <a:rPr lang="ro-RO" sz="2800" dirty="0" smtClean="0"/>
              <a:t> </a:t>
            </a:r>
            <a:r>
              <a:rPr lang="ro-RO" sz="2800" i="1" dirty="0" smtClean="0"/>
              <a:t>rol decorativ</a:t>
            </a:r>
            <a:r>
              <a:rPr lang="ro-RO" sz="2800" dirty="0" smtClean="0"/>
              <a:t>).</a:t>
            </a:r>
            <a:endParaRPr lang="ro-RO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632638"/>
            <a:ext cx="2794000" cy="3225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79" y="3663946"/>
            <a:ext cx="6270633" cy="3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207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2" y="0"/>
            <a:ext cx="911703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o-R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DREPTURI ŞI LIBERTĂŢI CETĂŢENEŞTI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e</a:t>
            </a:r>
            <a:r>
              <a:rPr lang="ro-RO" sz="3200" dirty="0" smtClean="0"/>
              <a:t>rau mult restrânse şi menţinute formal;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desfiinţarea partidelor</a:t>
            </a:r>
            <a:r>
              <a:rPr lang="ro-RO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1584899"/>
            <a:ext cx="4139418" cy="529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25" y="1676400"/>
            <a:ext cx="4830407" cy="481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003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" y="45720"/>
            <a:ext cx="9144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SISTEMUL</a:t>
            </a:r>
            <a:r>
              <a:rPr lang="ro-R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ELECTORAL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p</a:t>
            </a:r>
            <a:r>
              <a:rPr lang="ro-RO" sz="3200" dirty="0" smtClean="0"/>
              <a:t>entru Adunarea Deputaţilor – drept de vot atribuit persoanelor de peste 30 de ani şi numai celor care ştiau să citească;</a:t>
            </a:r>
          </a:p>
          <a:p>
            <a:pPr marL="285750" indent="-285750">
              <a:buFontTx/>
              <a:buChar char="-"/>
            </a:pPr>
            <a:r>
              <a:rPr lang="ro-RO" sz="3200" i="1" dirty="0" smtClean="0"/>
              <a:t>drept de vot femeilor</a:t>
            </a:r>
            <a:r>
              <a:rPr lang="ro-RO" sz="3200" dirty="0" smtClean="0"/>
              <a:t>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" y="2622538"/>
            <a:ext cx="3908474" cy="4257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22538"/>
            <a:ext cx="5213252" cy="42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966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788"/>
            <a:ext cx="9144000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Caracteristici şi importanţă</a:t>
            </a:r>
          </a:p>
          <a:p>
            <a:pPr marL="285750" indent="-285750">
              <a:buFontTx/>
              <a:buChar char="-"/>
            </a:pPr>
            <a:r>
              <a:rPr lang="ro-R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fost expresia unui </a:t>
            </a:r>
            <a:r>
              <a:rPr lang="ro-R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abuz de putere </a:t>
            </a: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emanat de la putere executivă şi nu de la cea legislativă.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fost în vigoare până în anul 1940.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1965360"/>
            <a:ext cx="9134622" cy="48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899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3"/>
            <a:ext cx="9144000" cy="6805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8400"/>
            <a:ext cx="33528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dirty="0" smtClean="0"/>
              <a:t>Intră pe linkul de mai jos şi verifică-ţi cunoştinţele: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https://learningapps.org/view19573998</a:t>
            </a:r>
          </a:p>
        </p:txBody>
      </p:sp>
    </p:spTree>
    <p:extLst>
      <p:ext uri="{BB962C8B-B14F-4D97-AF65-F5344CB8AC3E}">
        <p14:creationId xmlns:p14="http://schemas.microsoft.com/office/powerpoint/2010/main" val="238517316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199"/>
            <a:ext cx="3962400" cy="2892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2254" r="3260"/>
          <a:stretch/>
        </p:blipFill>
        <p:spPr>
          <a:xfrm>
            <a:off x="4191000" y="2837403"/>
            <a:ext cx="4953000" cy="4026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o-RO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Constituţia din 1923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8634"/>
            <a:ext cx="3886200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ro-R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b="1" dirty="0" smtClean="0"/>
              <a:t>1918 – Unirea (noi teritorii şi problema minorităţilor);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b="1" dirty="0" smtClean="0"/>
              <a:t>Înfăptuirea unor reforme: votul universal şi problema agrară;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800" b="1" dirty="0" smtClean="0"/>
              <a:t>Promulgată de regele Ferdinand la 28 martie 1923</a:t>
            </a:r>
            <a:r>
              <a:rPr lang="ro-RO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89040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Conţinut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/>
              <a:t>138 de articole grupate în 8 titluri;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o-R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ŞI INSTITUŢII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m</a:t>
            </a:r>
            <a:r>
              <a:rPr lang="ro-RO" sz="3200" dirty="0" smtClean="0"/>
              <a:t>onarhie constituţională;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s</a:t>
            </a:r>
            <a:r>
              <a:rPr lang="ro-RO" sz="3200" dirty="0" smtClean="0"/>
              <a:t>tatul </a:t>
            </a:r>
            <a:r>
              <a:rPr lang="en-US" sz="3200" dirty="0" smtClean="0"/>
              <a:t>=</a:t>
            </a:r>
            <a:r>
              <a:rPr lang="ro-RO" sz="3200" dirty="0" smtClean="0"/>
              <a:t> naţional, unitar, indivizibil.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113"/>
            <a:ext cx="5886157" cy="4200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94" y="2680559"/>
            <a:ext cx="3111306" cy="41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646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o-R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PRINCIPII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suveranitate naţională;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guvernarea reprezentativă şi responsabilă;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responsabilitatea ministerială;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principiul separaţiei puterilor în stat.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31106" cy="40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851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o-R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DREPTURI ŞI LIBERTĂŢI CETĂŢENEŞTI</a:t>
            </a:r>
          </a:p>
          <a:p>
            <a:pPr marL="285750" indent="-285750">
              <a:buFontTx/>
              <a:buChar char="-"/>
            </a:pPr>
            <a:r>
              <a:rPr lang="ro-RO" sz="3200" dirty="0"/>
              <a:t>p</a:t>
            </a:r>
            <a:r>
              <a:rPr lang="ro-RO" sz="3200" dirty="0" smtClean="0"/>
              <a:t>roprietate garantată de stat;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libera asociere, libertatea persoanei;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libertatea conştiinţei, a cuvântului, a persoanei;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dreptul la educaţie;</a:t>
            </a:r>
          </a:p>
          <a:p>
            <a:pPr marL="285750" indent="-285750">
              <a:buFontTx/>
              <a:buChar char="-"/>
            </a:pPr>
            <a:r>
              <a:rPr lang="ro-RO" sz="3200" dirty="0" smtClean="0"/>
              <a:t>egalitatea fără deosebire  de origine etnică, religie, limbă şi sex.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" y="3617939"/>
            <a:ext cx="4060874" cy="3240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74" y="3617939"/>
            <a:ext cx="5303520" cy="332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558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18" y="37514"/>
            <a:ext cx="8991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o-RO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SISTEMUL ELECTORAL</a:t>
            </a:r>
          </a:p>
          <a:p>
            <a:r>
              <a:rPr lang="ro-RO" sz="3200" dirty="0" smtClean="0"/>
              <a:t>- </a:t>
            </a:r>
            <a:r>
              <a:rPr lang="ro-RO" sz="3200" i="1" dirty="0" smtClean="0"/>
              <a:t>vot universal </a:t>
            </a:r>
            <a:r>
              <a:rPr lang="ro-RO" sz="3200" dirty="0" smtClean="0"/>
              <a:t>(bărbaţi peste 21 de ani);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1074"/>
            <a:ext cx="9092417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9092418" cy="28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12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76" y="121920"/>
            <a:ext cx="8774723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Caracteristici şi importanţă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Constituţie liberală;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valorifica cea mai mare parte a Constituţiei din 1866;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 mai înaintată constituţie din istoria României;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asigurat funcţionarea regimului democratic din România.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5" y="2892782"/>
            <a:ext cx="8774723" cy="38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43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400"/>
            <a:ext cx="4876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o-R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Constituţia din 1938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5862"/>
            <a:ext cx="4114800" cy="6852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" y="2286000"/>
            <a:ext cx="4709161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ro-RO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Premise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– instaurarea regimului de autoritate monarhică a lui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 al II-lea;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Adoptată la 20 februarie 1938;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Supusă plebiscitului;</a:t>
            </a:r>
          </a:p>
          <a:p>
            <a:pPr marL="285750" indent="-285750">
              <a:buFontTx/>
              <a:buChar char="-"/>
            </a:pPr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Promulgată la 27 februarie 1938.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09506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78" y="82062"/>
            <a:ext cx="8991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Conţinut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 ŞI INSTITUŢII</a:t>
            </a:r>
          </a:p>
          <a:p>
            <a:r>
              <a:rPr lang="ro-RO" sz="3200" dirty="0" smtClean="0"/>
              <a:t>- monarhie autoritară;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" y="1719042"/>
            <a:ext cx="8991600" cy="4986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r="24000"/>
          <a:stretch/>
        </p:blipFill>
        <p:spPr>
          <a:xfrm>
            <a:off x="5986974" y="1719042"/>
            <a:ext cx="3090204" cy="26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782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344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Mihai1606</dc:creator>
  <cp:lastModifiedBy>Mihai1606</cp:lastModifiedBy>
  <cp:revision>12</cp:revision>
  <dcterms:created xsi:type="dcterms:W3CDTF">2006-08-16T00:00:00Z</dcterms:created>
  <dcterms:modified xsi:type="dcterms:W3CDTF">2021-04-26T05:06:25Z</dcterms:modified>
</cp:coreProperties>
</file>