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70" r:id="rId10"/>
    <p:sldId id="266" r:id="rId11"/>
    <p:sldId id="263" r:id="rId12"/>
    <p:sldId id="264" r:id="rId13"/>
    <p:sldId id="265" r:id="rId14"/>
    <p:sldId id="268" r:id="rId15"/>
    <p:sldId id="267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68" autoAdjust="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CE579-1D6E-4489-A4E7-2154835B294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172CA-D095-4B57-84A1-FD48A0D4D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72CA-D095-4B57-84A1-FD48A0D4DA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5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- Au fost înfiinţate</a:t>
            </a:r>
            <a:r>
              <a:rPr lang="ro-RO" baseline="0" dirty="0" smtClean="0"/>
              <a:t> companii comerciale, mari ateliere meşteşugăreşti ce fabricau produse de lux.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72CA-D095-4B57-84A1-FD48A0D4DA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2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- Regele a luat măsuri împotriva</a:t>
            </a:r>
            <a:r>
              <a:rPr lang="ro-RO" baseline="0" dirty="0" smtClean="0"/>
              <a:t> calviniştilor (hughenoţi), revocând Edictul de la Nantes, acest fapt a determinat plecarea în masă a protestanţilor din Franţa.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72CA-D095-4B57-84A1-FD48A0D4DA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3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- Pe plan extern,</a:t>
            </a:r>
            <a:r>
              <a:rPr lang="ro-RO" baseline="0" dirty="0" smtClean="0"/>
              <a:t> Franţa şi-a consolidat teritoriile din America de Nord şi Africa, dar a intrat în conflict şi cu unele state europene.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72CA-D095-4B57-84A1-FD48A0D4DA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45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- A încurat</a:t>
            </a:r>
            <a:r>
              <a:rPr lang="ro-RO" baseline="0" dirty="0" smtClean="0"/>
              <a:t> dezvoltarea culturii, susţinând artele frumoase (pictură, arhitectură, muzică, literatură);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72CA-D095-4B57-84A1-FD48A0D4DA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6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- Cea mai importantă construcţie din timpul său este Palatul</a:t>
            </a:r>
            <a:r>
              <a:rPr lang="ro-RO" baseline="0" dirty="0" smtClean="0"/>
              <a:t> Versailles, devenit reşedinţa regilor francezi.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72CA-D095-4B57-84A1-FD48A0D4DA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7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0"/>
            <a:ext cx="9144000" cy="6847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0550"/>
            <a:ext cx="8961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Ludovic</a:t>
            </a:r>
            <a:r>
              <a:rPr lang="en-US" sz="6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al XIV-lea</a:t>
            </a:r>
            <a:endParaRPr lang="en-US" sz="6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19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8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chemeClr val="bg1"/>
                </a:solidFill>
              </a:rPr>
              <a:t>Absolutismul lui Ludovic al XIV-lea a cunoscut o formă de mare semnificaţie: </a:t>
            </a:r>
            <a:r>
              <a:rPr lang="ro-RO" sz="2400" b="1" i="1" dirty="0" smtClean="0">
                <a:solidFill>
                  <a:srgbClr val="FFFF00"/>
                </a:solidFill>
              </a:rPr>
              <a:t>protejarea culturii. 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4049" y="-1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chemeClr val="bg1"/>
                </a:solidFill>
              </a:rPr>
              <a:t>Arhitectura, muzica, pictura, literatura, dezvoltate sub semnul clasicismului (rigoare, armonia construcţiei) au stat sub semnul bunăvoinţei regale, după modelul Romei antice.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" y="-11724"/>
            <a:ext cx="9144000" cy="6869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4" y="9378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solidFill>
                  <a:schemeClr val="bg1"/>
                </a:solidFill>
              </a:rPr>
              <a:t>Familia lui Ludovic al XIV-lea, reprezentată precum zeii romani (1670)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3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Palatul Versailles </a:t>
            </a:r>
            <a:r>
              <a:rPr lang="ro-RO" sz="2800" b="1" dirty="0" smtClean="0">
                <a:latin typeface="Arial" pitchFamily="34" charset="0"/>
                <a:cs typeface="Arial" pitchFamily="34" charset="0"/>
              </a:rPr>
              <a:t>a devenit reşedinţa regilor francezi începând cu anul 1682 </a:t>
            </a:r>
            <a:r>
              <a:rPr lang="vi-VN" sz="2800" b="1" dirty="0" smtClean="0"/>
              <a:t>când </a:t>
            </a:r>
            <a:r>
              <a:rPr lang="vi-VN" sz="2800" b="1" dirty="0"/>
              <a:t>regele Ludovic al XIV-lea a mutat curtea de la Paris, până în </a:t>
            </a:r>
            <a:r>
              <a:rPr lang="vi-VN" sz="2800" b="1" dirty="0" smtClean="0"/>
              <a:t>1789</a:t>
            </a:r>
            <a:r>
              <a:rPr lang="ro-RO" sz="2800" b="1" dirty="0" smtClean="0"/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608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64"/>
            <a:ext cx="9144000" cy="6808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4068" y="5631994"/>
            <a:ext cx="91580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b="1" i="1" dirty="0">
                <a:solidFill>
                  <a:srgbClr val="FFC000"/>
                </a:solidFill>
              </a:rPr>
              <a:t>Castelul Versailles </a:t>
            </a:r>
            <a:r>
              <a:rPr lang="vi-VN" b="1" dirty="0"/>
              <a:t>reprezintă un simbol al monarhiei absolute adoptat de către Ludovic al XIV-lea. În acest castel, în Galeria Oglinzilor, a fost semnat </a:t>
            </a:r>
            <a:r>
              <a:rPr lang="vi-VN" b="1" i="1" dirty="0"/>
              <a:t>Tratatul de la Versailles</a:t>
            </a:r>
            <a:r>
              <a:rPr lang="vi-VN" b="1" dirty="0"/>
              <a:t>. În 1837 palatul a devenit primul muzeu de istorie al Franței.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078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46"/>
            <a:ext cx="9114025" cy="6860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Vedere aeriană asupra Palatului Versailles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58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7" y="0"/>
            <a:ext cx="91440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29200"/>
            <a:ext cx="91440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/>
              <a:t>Planul etajului principal (circa 1837, cu nordul spre dreapta), arătând Sala Oglinzilor în </a:t>
            </a:r>
            <a:r>
              <a:rPr lang="vi-VN" sz="2800" dirty="0">
                <a:solidFill>
                  <a:srgbClr val="FF0000"/>
                </a:solidFill>
              </a:rPr>
              <a:t>roșu</a:t>
            </a:r>
            <a:r>
              <a:rPr lang="vi-VN" sz="2800" dirty="0"/>
              <a:t>, Sala de bătălii în </a:t>
            </a:r>
            <a:r>
              <a:rPr lang="vi-VN" sz="2800" dirty="0">
                <a:solidFill>
                  <a:srgbClr val="00B050"/>
                </a:solidFill>
              </a:rPr>
              <a:t>verde</a:t>
            </a:r>
            <a:r>
              <a:rPr lang="vi-VN" sz="2800" dirty="0"/>
              <a:t>, Capela Regală în </a:t>
            </a:r>
            <a:r>
              <a:rPr lang="vi-VN" sz="2800" dirty="0">
                <a:solidFill>
                  <a:srgbClr val="FFFF00"/>
                </a:solidFill>
              </a:rPr>
              <a:t>galben</a:t>
            </a:r>
            <a:r>
              <a:rPr lang="vi-VN" sz="2800" dirty="0"/>
              <a:t> și Opera Regală în </a:t>
            </a:r>
            <a:r>
              <a:rPr lang="vi-VN" sz="2800" dirty="0" smtClean="0">
                <a:solidFill>
                  <a:srgbClr val="0070C0"/>
                </a:solidFill>
              </a:rPr>
              <a:t>albastru</a:t>
            </a:r>
            <a:r>
              <a:rPr lang="ro-RO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4502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" y="0"/>
            <a:ext cx="9184181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476122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Sala Oglinzilor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3763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657273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718101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chemeClr val="bg1"/>
                </a:solidFill>
              </a:rPr>
              <a:t>Intră pe linkul de mai jos şi verifică-ţi cunoştinţele prin joc:</a:t>
            </a:r>
          </a:p>
          <a:p>
            <a:r>
              <a:rPr lang="ro-RO" sz="2400" b="1" i="1" dirty="0">
                <a:solidFill>
                  <a:schemeClr val="bg1"/>
                </a:solidFill>
              </a:rPr>
              <a:t>https://learningapps.org/view16482152</a:t>
            </a:r>
            <a:endParaRPr lang="ro-RO" sz="2400" b="1" i="1" dirty="0" smtClean="0">
              <a:solidFill>
                <a:schemeClr val="bg1"/>
              </a:solidFill>
            </a:endParaRPr>
          </a:p>
          <a:p>
            <a:endParaRPr lang="ro-RO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1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12"/>
            <a:ext cx="9228684" cy="6874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2286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Ludovic</a:t>
            </a:r>
            <a:r>
              <a:rPr lang="en-US" sz="2000" b="1" dirty="0" smtClean="0">
                <a:solidFill>
                  <a:schemeClr val="bg1"/>
                </a:solidFill>
              </a:rPr>
              <a:t> al XIV</a:t>
            </a:r>
            <a:r>
              <a:rPr lang="ro-RO" sz="2000" b="1" dirty="0">
                <a:solidFill>
                  <a:schemeClr val="bg1"/>
                </a:solidFill>
              </a:rPr>
              <a:t>-</a:t>
            </a:r>
            <a:r>
              <a:rPr lang="ro-RO" sz="2000" b="1" dirty="0" smtClean="0">
                <a:solidFill>
                  <a:schemeClr val="bg1"/>
                </a:solidFill>
              </a:rPr>
              <a:t>lea a fost încoronat la vârsta de 5 ani, conducând Franţa timp de 72 de ani, una dintre cele mai lungi domnii europene.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77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-64264"/>
            <a:ext cx="3886200" cy="69865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o-RO" sz="2800" b="1" dirty="0" smtClean="0">
                <a:solidFill>
                  <a:srgbClr val="FFFF00"/>
                </a:solidFill>
              </a:rPr>
              <a:t>Ludovic al XIV-lea </a:t>
            </a:r>
            <a:r>
              <a:rPr lang="ro-RO" sz="2800" dirty="0" smtClean="0"/>
              <a:t>a condus Franţa între 1643 şi 1715.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o-RO" sz="2800" dirty="0" smtClean="0"/>
              <a:t>A fost cel mai important reprezentant al absolutismului francez;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o-RO" sz="2800" dirty="0" smtClean="0"/>
              <a:t>Supranumit „</a:t>
            </a:r>
            <a:r>
              <a:rPr lang="ro-RO" sz="2800" b="1" i="1" dirty="0" smtClean="0"/>
              <a:t>Regele Soare</a:t>
            </a:r>
            <a:r>
              <a:rPr lang="ro-RO" sz="2800" dirty="0" smtClean="0"/>
              <a:t>”, monarhul absolut şi-a impus autoritatea asupra supuşilor, puterea acestuia fiind simbolizată prin deviza: </a:t>
            </a:r>
            <a:r>
              <a:rPr lang="ro-RO" sz="2800" b="1" i="1" dirty="0" smtClean="0">
                <a:solidFill>
                  <a:srgbClr val="FFFF00"/>
                </a:solidFill>
              </a:rPr>
              <a:t>Statul sunt eu!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754795" cy="67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2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 smtClean="0">
                <a:solidFill>
                  <a:schemeClr val="bg1"/>
                </a:solidFill>
              </a:rPr>
              <a:t>Cardinalul Mazarin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5541" y="75027"/>
            <a:ext cx="4038600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sz="2400" dirty="0" smtClean="0"/>
              <a:t>După urcarea pe tron, Ludovic a avut de înfruntat revoltele organizate de nobilime şi Parlament, </a:t>
            </a:r>
            <a:r>
              <a:rPr lang="ro-RO" sz="2400" i="1" dirty="0" smtClean="0">
                <a:solidFill>
                  <a:srgbClr val="FFFF00"/>
                </a:solidFill>
              </a:rPr>
              <a:t>Frondele</a:t>
            </a:r>
            <a:r>
              <a:rPr lang="ro-RO" sz="2400" dirty="0" smtClean="0"/>
              <a:t>, care au provocat serioase dezechilibre în funcţionarea statului.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o-RO" sz="2400" i="1" dirty="0" smtClean="0">
                <a:solidFill>
                  <a:srgbClr val="FFFF00"/>
                </a:solidFill>
              </a:rPr>
              <a:t>Frondele</a:t>
            </a:r>
            <a:r>
              <a:rPr lang="ro-RO" sz="2400" dirty="0" smtClean="0"/>
              <a:t> au reprezentat mişcări ale nobilimii şi orăşenimii, care căutau să profite de minoratul lui Ludovic al XIV-lea pentru a slăbi absolutismul monarhic. Frondele au fost înfrânte cu ajutorul prim-ministrului, cardinalul </a:t>
            </a:r>
            <a:r>
              <a:rPr lang="ro-RO" sz="2400" dirty="0" smtClean="0">
                <a:solidFill>
                  <a:schemeClr val="tx1"/>
                </a:solidFill>
              </a:rPr>
              <a:t>Mazarin</a:t>
            </a:r>
            <a:r>
              <a:rPr lang="ro-RO" sz="2400" dirty="0" smtClean="0"/>
              <a:t>, care a guvernat Franţa în numele regelui, până în 1661.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65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" y="-39860"/>
            <a:ext cx="4982307" cy="6861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solidFill>
                  <a:schemeClr val="bg1"/>
                </a:solidFill>
              </a:rPr>
              <a:t>Jean Baptiste Colbert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1" y="10550"/>
            <a:ext cx="4114800" cy="68941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o-RO" sz="2600" b="1" dirty="0" smtClean="0"/>
              <a:t>În plan economic, Ludovic al XIV-lea a fost ajutat de ministrul </a:t>
            </a:r>
            <a:r>
              <a:rPr lang="ro-RO" sz="2600" b="1" dirty="0" smtClean="0">
                <a:solidFill>
                  <a:srgbClr val="FFFF00"/>
                </a:solidFill>
              </a:rPr>
              <a:t>Colbert</a:t>
            </a:r>
            <a:r>
              <a:rPr lang="ro-RO" sz="2600" b="1" dirty="0" smtClean="0"/>
              <a:t>, un adept convins al </a:t>
            </a:r>
            <a:r>
              <a:rPr lang="ro-RO" sz="2600" b="1" i="1" dirty="0" smtClean="0">
                <a:solidFill>
                  <a:srgbClr val="FFFF00"/>
                </a:solidFill>
              </a:rPr>
              <a:t>mercantilismului</a:t>
            </a:r>
            <a:r>
              <a:rPr lang="ro-RO" sz="2600" b="1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o-RO" sz="2600" b="1" dirty="0" smtClean="0"/>
              <a:t>Pentru ca regele să beneficieze de venituri cât mai mari, Colbert a înfiinţat manufacturi de stofe, mătase, tapiserii şi produse de lux, a îmbunătăţit căile de comunicaţie, a încurajat crearea de companii comerciale, a pus bazele unei puternice flote.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893" y="5842336"/>
            <a:ext cx="4982307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*</a:t>
            </a:r>
            <a:r>
              <a:rPr lang="ro-RO" sz="2000" b="1" i="1" dirty="0" smtClean="0">
                <a:solidFill>
                  <a:schemeClr val="bg1"/>
                </a:solidFill>
              </a:rPr>
              <a:t>mercantilism</a:t>
            </a:r>
            <a:r>
              <a:rPr lang="ro-RO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=</a:t>
            </a:r>
            <a:r>
              <a:rPr lang="ro-RO" sz="2000" b="1" dirty="0" smtClean="0">
                <a:solidFill>
                  <a:schemeClr val="bg1"/>
                </a:solidFill>
              </a:rPr>
              <a:t> încurajarea manufacturilor şi a comerţului cu alte state, pentru consolidarea economiei ţării.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" y="-14068"/>
            <a:ext cx="5633232" cy="3366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0"/>
            <a:ext cx="3486150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18" y="3355145"/>
            <a:ext cx="5633232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sz="2200" dirty="0" smtClean="0"/>
              <a:t>În 1685 a revocat </a:t>
            </a:r>
            <a:r>
              <a:rPr lang="ro-RO" sz="2200" b="1" i="1" dirty="0" smtClean="0">
                <a:solidFill>
                  <a:srgbClr val="FFFF00"/>
                </a:solidFill>
              </a:rPr>
              <a:t>Edictul de la Nantes</a:t>
            </a:r>
            <a:r>
              <a:rPr lang="ro-RO" sz="2200" dirty="0" smtClean="0"/>
              <a:t>, care garanta libertatea religioasă a protestanţilor. Zeci de mii de</a:t>
            </a:r>
            <a:r>
              <a:rPr lang="ro-RO" sz="2200" b="1" dirty="0" smtClean="0"/>
              <a:t> hughenoţi </a:t>
            </a:r>
            <a:r>
              <a:rPr lang="ro-RO" sz="2200" dirty="0" smtClean="0"/>
              <a:t>(calvinişti francezi) meşteşugari, negustori şi agricultori harnici  şi pricepuţi au părăsit în masă Franţa, ceea ce a dus la un regres temporar al economiei franceze. De plecarea protestanţilor francezi au profitat alte state care i-au primit, beneficiind de priceperea lor (Anglia, Olanda, Brandenburg, Elveţia).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657850" y="5867400"/>
            <a:ext cx="34861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err="1"/>
              <a:t>Edictul</a:t>
            </a:r>
            <a:r>
              <a:rPr lang="en-US" b="1" i="1" dirty="0"/>
              <a:t> de la </a:t>
            </a:r>
            <a:r>
              <a:rPr lang="en-US" b="1" i="1" dirty="0" smtClean="0"/>
              <a:t>Fontainebleau</a:t>
            </a:r>
            <a:r>
              <a:rPr lang="ro-RO" b="1" i="1" dirty="0"/>
              <a:t> </a:t>
            </a:r>
            <a:r>
              <a:rPr lang="ro-RO" b="1" dirty="0" smtClean="0"/>
              <a:t>– prin care se interzicea religia protestanţilor (22 octombrie 1685)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95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495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2274" y="4460631"/>
            <a:ext cx="9144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o-RO" sz="2400" dirty="0" smtClean="0"/>
              <a:t>Pe </a:t>
            </a:r>
            <a:r>
              <a:rPr lang="ro-RO" sz="2400" i="1" dirty="0" smtClean="0"/>
              <a:t>plan extern</a:t>
            </a:r>
            <a:r>
              <a:rPr lang="ro-RO" sz="2400" dirty="0" smtClean="0"/>
              <a:t>, a luptat pe rând împotriva Spaniei, Imperiului Romano-german, Angliei, Olandei, Suediei.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o-RO" sz="2400" dirty="0" smtClean="0"/>
              <a:t>Franţa a cucerit unele teritorii şi a impus un Bourbon pe tronul Spaniei, dar a ridicat împotriva sa majoritatea statelor europene. Acest fapt a dus la înfrângerea Franţei şi la pierderea dominaţiei sale pe continent.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63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642</Words>
  <Application>Microsoft Office PowerPoint</Application>
  <PresentationFormat>On-screen Show (4:3)</PresentationFormat>
  <Paragraphs>37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Mihai1606</dc:creator>
  <cp:lastModifiedBy>Mihai1606</cp:lastModifiedBy>
  <cp:revision>17</cp:revision>
  <dcterms:created xsi:type="dcterms:W3CDTF">2006-08-16T00:00:00Z</dcterms:created>
  <dcterms:modified xsi:type="dcterms:W3CDTF">2021-01-12T06:54:00Z</dcterms:modified>
</cp:coreProperties>
</file>